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65" r:id="rId6"/>
  </p:sldMasterIdLst>
  <p:notesMasterIdLst>
    <p:notesMasterId r:id="rId21"/>
  </p:notesMasterIdLst>
  <p:sldIdLst>
    <p:sldId id="298" r:id="rId7"/>
    <p:sldId id="297" r:id="rId8"/>
    <p:sldId id="291" r:id="rId9"/>
    <p:sldId id="273" r:id="rId10"/>
    <p:sldId id="276" r:id="rId11"/>
    <p:sldId id="275" r:id="rId12"/>
    <p:sldId id="279" r:id="rId13"/>
    <p:sldId id="280" r:id="rId14"/>
    <p:sldId id="283" r:id="rId15"/>
    <p:sldId id="296" r:id="rId16"/>
    <p:sldId id="281" r:id="rId17"/>
    <p:sldId id="282" r:id="rId18"/>
    <p:sldId id="284" r:id="rId19"/>
    <p:sldId id="26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072"/>
    <a:srgbClr val="E5F4FB"/>
    <a:srgbClr val="F9F9F9"/>
    <a:srgbClr val="CAE6FE"/>
    <a:srgbClr val="DBF4FD"/>
    <a:srgbClr val="B7E9FB"/>
    <a:srgbClr val="D4EDF8"/>
    <a:srgbClr val="BDF4FF"/>
    <a:srgbClr val="9BEEFF"/>
    <a:srgbClr val="0096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4" autoAdjust="0"/>
    <p:restoredTop sz="68571" autoAdjust="0"/>
  </p:normalViewPr>
  <p:slideViewPr>
    <p:cSldViewPr snapToGrid="0">
      <p:cViewPr varScale="1">
        <p:scale>
          <a:sx n="69" d="100"/>
          <a:sy n="69" d="100"/>
        </p:scale>
        <p:origin x="10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41AAFF-8AE3-4872-A840-2A277560A3D0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ADCD09-C8C2-4A1F-959C-4C6EAA0E91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546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E7FD3-18BD-40DF-A013-AB6B7C59AF5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0019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Participation &amp; Shared Responsibility</a:t>
            </a:r>
            <a:endParaRPr lang="en-GB" dirty="0"/>
          </a:p>
          <a:p>
            <a:r>
              <a:rPr lang="en-GB" u="sng" dirty="0"/>
              <a:t>Talking points</a:t>
            </a:r>
          </a:p>
          <a:p>
            <a:r>
              <a:rPr lang="en-GB" dirty="0"/>
              <a:t>•Everyone contributes in different ways</a:t>
            </a:r>
          </a:p>
          <a:p>
            <a:r>
              <a:rPr lang="en-GB" dirty="0"/>
              <a:t>•No pressure to speak all the time—but space to speak when you want to</a:t>
            </a:r>
          </a:p>
          <a:p>
            <a:r>
              <a:rPr lang="en-GB" dirty="0"/>
              <a:t>•Shared responsibility for the group feeling safe and productive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b="1" dirty="0"/>
              <a:t>Examples from previous LEAP</a:t>
            </a:r>
            <a:endParaRPr lang="en-GB" sz="12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• </a:t>
            </a:r>
            <a:r>
              <a:rPr lang="en-GB" b="0" dirty="0"/>
              <a:t>Clarify roles, objectives, timelines, and expectations. 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• </a:t>
            </a:r>
            <a:r>
              <a:rPr lang="en-GB" b="0" dirty="0"/>
              <a:t>Establish a main point of contact.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CD09-C8C2-4A1F-959C-4C6EAA0E91C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4712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Lived Experience &amp; Decision Making</a:t>
            </a:r>
            <a:endParaRPr lang="en-GB" dirty="0"/>
          </a:p>
          <a:p>
            <a:endParaRPr lang="en-GB" dirty="0"/>
          </a:p>
          <a:p>
            <a:r>
              <a:rPr lang="en-GB" u="sng" dirty="0"/>
              <a:t>Talking points</a:t>
            </a:r>
          </a:p>
          <a:p>
            <a:r>
              <a:rPr lang="en-GB" dirty="0"/>
              <a:t>•Valuing lived experience as expertise</a:t>
            </a:r>
          </a:p>
          <a:p>
            <a:r>
              <a:rPr lang="en-GB" dirty="0"/>
              <a:t>•Being clear about what decisions the group can influence</a:t>
            </a:r>
          </a:p>
          <a:p>
            <a:r>
              <a:rPr lang="en-GB" dirty="0"/>
              <a:t>•Transparency about constraints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CD09-C8C2-4A1F-959C-4C6EAA0E91C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90942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Practicalities &amp; Accessibility</a:t>
            </a:r>
          </a:p>
          <a:p>
            <a:endParaRPr lang="en-GB" dirty="0"/>
          </a:p>
          <a:p>
            <a:r>
              <a:rPr lang="en-GB" u="sng" dirty="0"/>
              <a:t>Talking points</a:t>
            </a:r>
          </a:p>
          <a:p>
            <a:r>
              <a:rPr lang="en-GB" dirty="0"/>
              <a:t>•Timekeeping and pacing</a:t>
            </a:r>
          </a:p>
          <a:p>
            <a:r>
              <a:rPr lang="en-GB" dirty="0"/>
              <a:t>•Accessibility needs (breaks, formats, language)</a:t>
            </a:r>
          </a:p>
          <a:p>
            <a:r>
              <a:rPr lang="en-GB" dirty="0"/>
              <a:t>•Clear agendas and follow up</a:t>
            </a:r>
          </a:p>
          <a:p>
            <a:endParaRPr lang="en-GB" dirty="0"/>
          </a:p>
          <a:p>
            <a:r>
              <a:rPr lang="en-GB" b="1" dirty="0"/>
              <a:t>From workshop and evaluation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Keeping workloads manageable. Share documents ahead of meetings.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Finding times to schedule meetings that worked for everyone was often a challenge for the LEAP.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CD09-C8C2-4A1F-959C-4C6EAA0E91C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37776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CD09-C8C2-4A1F-959C-4C6EAA0E91C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5330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CD09-C8C2-4A1F-959C-4C6EAA0E91C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6981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would like to develop some foundation principles like the ones seen in the example.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These principles are all about making sure that LEAP members feel able to contribute and be heard, creating a welcoming, inclusive culture.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  <a:p>
            <a:r>
              <a:rPr lang="en-GB" dirty="0"/>
              <a:t>The principles will be a guide for how a LEAP works, talks, listens, disagrees, and make decisions together — they can be reviewed and changed if they stop working.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CD09-C8C2-4A1F-959C-4C6EAA0E91C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8136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CD09-C8C2-4A1F-959C-4C6EAA0E91C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993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dirty="0"/>
              <a:t>Included some of your comments from the previous workshop and points raised in the evaluation sessions.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CD09-C8C2-4A1F-959C-4C6EAA0E91C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90989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Respect &amp; Inclusion</a:t>
            </a:r>
            <a:endParaRPr lang="en-GB" dirty="0"/>
          </a:p>
          <a:p>
            <a:r>
              <a:rPr lang="en-GB" u="sng" dirty="0"/>
              <a:t>Talking points</a:t>
            </a:r>
          </a:p>
          <a:p>
            <a:r>
              <a:rPr lang="en-GB" dirty="0"/>
              <a:t>•Everyone’s experience and perspective matters</a:t>
            </a:r>
          </a:p>
          <a:p>
            <a:r>
              <a:rPr lang="en-GB" dirty="0"/>
              <a:t>•Different opinions are expected</a:t>
            </a:r>
          </a:p>
          <a:p>
            <a:r>
              <a:rPr lang="en-GB" dirty="0"/>
              <a:t>•Language and behaviour should be respectful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b="1" dirty="0"/>
              <a:t>Examples from previous LEAP</a:t>
            </a:r>
            <a:endParaRPr lang="en-GB" sz="12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• </a:t>
            </a:r>
            <a:r>
              <a:rPr lang="en-GB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Opportunity to ask questions and respond to feedback.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• </a:t>
            </a:r>
            <a:r>
              <a:rPr lang="en-GB" sz="1200" b="0" dirty="0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Members are able to contribute in a way which is comfortable for them.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highlight>
                  <a:srgbClr val="FFFF00"/>
                </a:highlight>
              </a:rPr>
              <a:t>• </a:t>
            </a:r>
            <a:r>
              <a:rPr lang="en-GB" sz="1200" b="0" dirty="0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Everyone’s contributions are acknowledged and feels valued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highlight>
                  <a:srgbClr val="FFFF00"/>
                </a:highlight>
              </a:rPr>
              <a:t>• </a:t>
            </a:r>
            <a:r>
              <a:rPr lang="en-GB" sz="1200" b="0" dirty="0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Members can ask for accommodations, and these can be enacted to support their involvement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CD09-C8C2-4A1F-959C-4C6EAA0E91C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0472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Listening &amp; Communication</a:t>
            </a:r>
          </a:p>
          <a:p>
            <a:endParaRPr lang="en-GB" dirty="0"/>
          </a:p>
          <a:p>
            <a:r>
              <a:rPr lang="en-GB" u="sng" dirty="0"/>
              <a:t>Talking points</a:t>
            </a:r>
          </a:p>
          <a:p>
            <a:r>
              <a:rPr lang="en-GB" dirty="0"/>
              <a:t>•Listening to understand, not just to respond</a:t>
            </a:r>
          </a:p>
          <a:p>
            <a:r>
              <a:rPr lang="en-GB" dirty="0"/>
              <a:t>•Avoiding interruptions</a:t>
            </a:r>
          </a:p>
          <a:p>
            <a:r>
              <a:rPr lang="en-GB" dirty="0"/>
              <a:t>•Being clear, honest, and kind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b="1" dirty="0"/>
              <a:t>Examples from previous LEAP</a:t>
            </a:r>
            <a:endParaRPr lang="en-GB" sz="12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• </a:t>
            </a:r>
            <a:r>
              <a:rPr lang="en-GB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Making sure that meetings are inclusive and everyone has a voice. </a:t>
            </a:r>
            <a:endParaRPr lang="en-GB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CD09-C8C2-4A1F-959C-4C6EAA0E91C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0499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Confidentiality &amp; Trust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r>
              <a:rPr lang="en-GB" u="sng" dirty="0"/>
              <a:t>Talking points</a:t>
            </a:r>
          </a:p>
          <a:p>
            <a:r>
              <a:rPr lang="en-GB" dirty="0"/>
              <a:t>•Being clear about what stays in the room</a:t>
            </a:r>
          </a:p>
          <a:p>
            <a:r>
              <a:rPr lang="en-GB" dirty="0"/>
              <a:t>•Respecting personal stories</a:t>
            </a:r>
          </a:p>
          <a:p>
            <a:r>
              <a:rPr lang="en-GB" dirty="0"/>
              <a:t>•Safeguarding and exceptions (e.g. serious concerns)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CD09-C8C2-4A1F-959C-4C6EAA0E91C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300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ED474-9558-75B4-B7FC-457BDF0C8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89939D-4A89-64DB-B162-54C9C18E5D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66A2F1-60C1-428D-CDA7-71EBCE6066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b="1" dirty="0"/>
              <a:t>Examples from previous LEAP:</a:t>
            </a:r>
            <a:endParaRPr lang="en-GB" sz="12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• </a:t>
            </a: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 being able to have their camera on/off; using the Teams chat; taking time out…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E7B05-D98B-1E38-C0BC-F65FB642FC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CD09-C8C2-4A1F-959C-4C6EAA0E91C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374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37D19-49AC-831E-4862-B5CF56BCA9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C62AEA-1CC8-EA4C-21CE-8EF5DCF72C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E0E29-9821-C840-F679-C73956A8C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6B8-3C55-4CC5-A775-4EDC2CCB33C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DE921-67A6-3464-97DD-FE3D26392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57C120-4D7F-91CA-1F75-F517041FF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069E-08D7-4611-905B-2FF42E0098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218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1A074-70D9-C21D-0EA1-5C17BB93C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A5A61D-B935-D6E7-B899-6736B2B6A0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C97824-545C-9806-4F07-58B0A538D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6B8-3C55-4CC5-A775-4EDC2CCB33C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0951E-6E14-659B-30A5-D2254ED00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DC9BDE-2E76-0AFC-3935-082C13B30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069E-08D7-4611-905B-2FF42E0098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416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61499C-FFD7-530F-9FA5-165DB15354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58D78-812E-F0AC-B3C4-67CFBF858E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72E564-A52D-98F5-ACD0-DCB00765B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6B8-3C55-4CC5-A775-4EDC2CCB33C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AE42C-19DD-3595-C96C-66006C760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3F6007-0A31-C42C-F459-EBAF5BFF4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069E-08D7-4611-905B-2FF42E0098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324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lternat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2741015-3115-4E1C-838A-2FC6A637E9D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45151" y="1007965"/>
            <a:ext cx="9071660" cy="798640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FBE491-D91C-B66F-61E4-73D9A4C6742A}"/>
              </a:ext>
            </a:extLst>
          </p:cNvPr>
          <p:cNvSpPr/>
          <p:nvPr userDrawn="1"/>
        </p:nvSpPr>
        <p:spPr>
          <a:xfrm>
            <a:off x="0" y="1"/>
            <a:ext cx="12192000" cy="1078302"/>
          </a:xfrm>
          <a:prstGeom prst="rect">
            <a:avLst/>
          </a:prstGeom>
          <a:solidFill>
            <a:srgbClr val="0060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42B0CB0-6001-4593-7B22-C1D52CB7D0A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771" y="207250"/>
            <a:ext cx="11426458" cy="7016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>
                <a:solidFill>
                  <a:srgbClr val="FFFFFF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86EAF7AF-BC6C-672B-6DF0-C970762ECA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2771" y="1284464"/>
            <a:ext cx="11426458" cy="494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Sub heading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67DDBDD8-A7CC-165D-BA1A-8C2B1AE7E9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2771" y="2022098"/>
            <a:ext cx="9972663" cy="36769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3371151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9A9BA53-9C53-D0F7-DE11-C66027D3E44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0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2786B3F-5A99-08EB-C863-7A2B04FCDFE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12553" b="19623"/>
          <a:stretch/>
        </p:blipFill>
        <p:spPr>
          <a:xfrm>
            <a:off x="1164565" y="-150187"/>
            <a:ext cx="11027435" cy="7008187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0A25C33-8900-56B3-FDC9-8D0904591C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06502" y="1992059"/>
            <a:ext cx="7378996" cy="83620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5400" b="1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End slide title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D59A5BE5-CEF8-8437-8581-44DC823CB3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06502" y="3113410"/>
            <a:ext cx="7378996" cy="48099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email@somerset.gov.uk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A60AB2A-E893-374F-DCD5-21E61FD1E83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3554" y="5250146"/>
            <a:ext cx="3016513" cy="83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216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">
            <a:extLst>
              <a:ext uri="{FF2B5EF4-FFF2-40B4-BE49-F238E27FC236}">
                <a16:creationId xmlns:a16="http://schemas.microsoft.com/office/drawing/2014/main" id="{7E52F2C9-34EA-7A54-8CC9-0037954E28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7" t="24791" r="11469" b="22353"/>
          <a:stretch/>
        </p:blipFill>
        <p:spPr>
          <a:xfrm>
            <a:off x="0" y="0"/>
            <a:ext cx="10229851" cy="6858000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D6994F0-3338-2F2C-7F14-004B943AC5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3938" y="1266138"/>
            <a:ext cx="7800223" cy="2391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3AA0573-4809-4B60-7C33-FCFC71225DF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3554" y="4147148"/>
            <a:ext cx="7800222" cy="6268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Subheading / Date</a:t>
            </a:r>
          </a:p>
        </p:txBody>
      </p:sp>
      <p:pic>
        <p:nvPicPr>
          <p:cNvPr id="2" name="Picture 1" descr="Logo&#10;&#10;Description automatically generated with low confidence">
            <a:extLst>
              <a:ext uri="{FF2B5EF4-FFF2-40B4-BE49-F238E27FC236}">
                <a16:creationId xmlns:a16="http://schemas.microsoft.com/office/drawing/2014/main" id="{89A215EA-EBAC-BC35-3269-72D543B3D8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78"/>
          <a:stretch/>
        </p:blipFill>
        <p:spPr>
          <a:xfrm>
            <a:off x="3519275" y="5541080"/>
            <a:ext cx="2152635" cy="548063"/>
          </a:xfrm>
          <a:prstGeom prst="rect">
            <a:avLst/>
          </a:prstGeom>
        </p:spPr>
      </p:pic>
      <p:pic>
        <p:nvPicPr>
          <p:cNvPr id="5" name="Picture 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4C21EE3A-EF79-F893-4F42-AEE1B2FAD3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717" y="5271824"/>
            <a:ext cx="1255166" cy="910148"/>
          </a:xfrm>
          <a:prstGeom prst="rect">
            <a:avLst/>
          </a:prstGeom>
        </p:spPr>
      </p:pic>
      <p:pic>
        <p:nvPicPr>
          <p:cNvPr id="6" name="Picture 5" descr="A logo with black text&#10;&#10;Description automatically generated">
            <a:extLst>
              <a:ext uri="{FF2B5EF4-FFF2-40B4-BE49-F238E27FC236}">
                <a16:creationId xmlns:a16="http://schemas.microsoft.com/office/drawing/2014/main" id="{D0404289-3F40-E329-25CB-836CBEEB7FA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228" y="5458255"/>
            <a:ext cx="1255166" cy="6275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9B38DA-1A5D-7690-D202-46B8A341537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97" y="5458255"/>
            <a:ext cx="2848993" cy="68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338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3CBFB7-AC8C-0869-2666-C1FDAC48DE44}"/>
              </a:ext>
            </a:extLst>
          </p:cNvPr>
          <p:cNvSpPr/>
          <p:nvPr userDrawn="1"/>
        </p:nvSpPr>
        <p:spPr>
          <a:xfrm>
            <a:off x="0" y="6267806"/>
            <a:ext cx="12192000" cy="590193"/>
          </a:xfrm>
          <a:prstGeom prst="rect">
            <a:avLst/>
          </a:prstGeom>
          <a:solidFill>
            <a:srgbClr val="0060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073B0EB-AC08-AB7E-7B8F-589EA6C5A7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4089648">
            <a:off x="8227720" y="3584886"/>
            <a:ext cx="4606992" cy="6333156"/>
          </a:xfrm>
          <a:prstGeom prst="rect">
            <a:avLst/>
          </a:prstGeom>
        </p:spPr>
      </p:pic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F22E09B-529E-E02F-455F-A83FE1E660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2772" y="271048"/>
            <a:ext cx="11426456" cy="590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07B12E56-B2D3-BAC7-5707-3509EBBBE9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2772" y="1173267"/>
            <a:ext cx="11426456" cy="494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Sub heading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610A9DD-6B61-E599-1AF4-AD7E7AB4D7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2772" y="1910901"/>
            <a:ext cx="11426456" cy="3773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17695526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2741015-3115-4E1C-838A-2FC6A637E9D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45151" y="1007965"/>
            <a:ext cx="9071660" cy="798640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FBE491-D91C-B66F-61E4-73D9A4C6742A}"/>
              </a:ext>
            </a:extLst>
          </p:cNvPr>
          <p:cNvSpPr/>
          <p:nvPr userDrawn="1"/>
        </p:nvSpPr>
        <p:spPr>
          <a:xfrm>
            <a:off x="0" y="1"/>
            <a:ext cx="12192000" cy="1078302"/>
          </a:xfrm>
          <a:prstGeom prst="rect">
            <a:avLst/>
          </a:prstGeom>
          <a:solidFill>
            <a:srgbClr val="0060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42B0CB0-6001-4593-7B22-C1D52CB7D0A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771" y="207250"/>
            <a:ext cx="11426458" cy="7016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>
                <a:solidFill>
                  <a:srgbClr val="FFFFFF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86EAF7AF-BC6C-672B-6DF0-C970762ECA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2771" y="1284464"/>
            <a:ext cx="11426458" cy="494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Sub heading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67DDBDD8-A7CC-165D-BA1A-8C2B1AE7E9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2771" y="2022098"/>
            <a:ext cx="9972663" cy="36769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760188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e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5D97AE-5641-26A2-AF61-8B67E280EBBC}"/>
              </a:ext>
            </a:extLst>
          </p:cNvPr>
          <p:cNvSpPr/>
          <p:nvPr userDrawn="1"/>
        </p:nvSpPr>
        <p:spPr>
          <a:xfrm>
            <a:off x="0" y="0"/>
            <a:ext cx="12192000" cy="1787979"/>
          </a:xfrm>
          <a:prstGeom prst="rect">
            <a:avLst/>
          </a:prstGeom>
          <a:solidFill>
            <a:srgbClr val="0060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3E218F3C-265C-2E57-B060-31BDED9A17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772" y="207250"/>
            <a:ext cx="11426456" cy="1323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>
                <a:solidFill>
                  <a:srgbClr val="FFFFFF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Slide title double line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A474F61-CC8A-6CA3-E306-532D3C46A7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2772" y="2055771"/>
            <a:ext cx="11426456" cy="494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Sub heading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D763095C-7440-D212-03FD-FF630CDE8A6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2772" y="2793406"/>
            <a:ext cx="11426456" cy="31501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14737138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e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B82743-D2E4-9219-15DA-1F0AFB3F4D68}"/>
              </a:ext>
            </a:extLst>
          </p:cNvPr>
          <p:cNvSpPr/>
          <p:nvPr userDrawn="1"/>
        </p:nvSpPr>
        <p:spPr>
          <a:xfrm>
            <a:off x="10682653" y="2"/>
            <a:ext cx="1509347" cy="6857999"/>
          </a:xfrm>
          <a:prstGeom prst="rect">
            <a:avLst/>
          </a:prstGeom>
          <a:solidFill>
            <a:srgbClr val="0060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B201F2AB-6DE1-0E7D-ED7C-A0A2565BE07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21294098">
            <a:off x="9357420" y="-878893"/>
            <a:ext cx="5513686" cy="4898658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1DCD3939-D678-9C58-3458-DE9867DA83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772" y="271048"/>
            <a:ext cx="9835116" cy="590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4DDF363-D961-780F-C50C-10F9CAC5C0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772" y="1173267"/>
            <a:ext cx="9835116" cy="494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65181D78-3290-C9A5-F40F-72C076D595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2772" y="1910902"/>
            <a:ext cx="9835116" cy="4032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2865996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590A2D-1331-FDA6-45F4-C8CFAF8E199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0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26A4B3B0-3122-455F-AEDD-6C7131EE02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0968" y="2308132"/>
            <a:ext cx="9470064" cy="82847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5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6342AED7-A76C-537C-C48C-99CE4D9DDC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0968" y="3383943"/>
            <a:ext cx="9470064" cy="5713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Sub heading</a:t>
            </a:r>
          </a:p>
        </p:txBody>
      </p:sp>
    </p:spTree>
    <p:extLst>
      <p:ext uri="{BB962C8B-B14F-4D97-AF65-F5344CB8AC3E}">
        <p14:creationId xmlns:p14="http://schemas.microsoft.com/office/powerpoint/2010/main" val="3769847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18888-2436-7835-9C38-18E816AB1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E5AB4-AABA-D84E-D23D-2B48B7EE6C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CB469-46E2-DFB6-BFD9-CEFEB7D74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6B8-3C55-4CC5-A775-4EDC2CCB33C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2D0FCC-228B-2CBB-F3DC-A443B0419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D8DFC5-FEA9-C9B9-5901-66F1AD86F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069E-08D7-4611-905B-2FF42E0098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5807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38455629-36DB-2522-8FAF-FF7B961EDC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0968" y="2308132"/>
            <a:ext cx="9470064" cy="82847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54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1306A24-67E3-070B-B45D-39485D5E83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0968" y="3383943"/>
            <a:ext cx="9470064" cy="5713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Sub heading</a:t>
            </a:r>
          </a:p>
        </p:txBody>
      </p:sp>
    </p:spTree>
    <p:extLst>
      <p:ext uri="{BB962C8B-B14F-4D97-AF65-F5344CB8AC3E}">
        <p14:creationId xmlns:p14="http://schemas.microsoft.com/office/powerpoint/2010/main" val="15782808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7D42B87B-39AE-8AE8-74FF-436CF0BCB96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44127" y="-209280"/>
            <a:ext cx="11683043" cy="7346902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F8953B-80E1-4E3A-5FB9-8FB3390CAD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60256" y="983413"/>
            <a:ext cx="3959525" cy="20099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1F0BF9F-567D-69BA-EC66-A752E3B3EE9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60256" y="3429002"/>
            <a:ext cx="3959525" cy="210196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A86CACFE-6B92-5991-977A-A6247739C5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2772" y="271048"/>
            <a:ext cx="5337544" cy="12974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AE054877-3541-642A-D461-DCE409A028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2772" y="1903326"/>
            <a:ext cx="5337544" cy="494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Sub heading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36EB81D1-CA72-DD7A-05E9-4C045F9B4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2772" y="2658136"/>
            <a:ext cx="5337544" cy="32854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5125297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half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3E75C4-EC6F-6759-4D45-93912B74F9B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0060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B30B3F-55CF-8D73-F72B-3758E3E604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43664" y="344490"/>
            <a:ext cx="5375275" cy="25622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7557E473-E0DB-4E5E-D6B5-6C45B26F136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43664" y="3798890"/>
            <a:ext cx="5375275" cy="25622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0667356A-91E5-36F0-E108-DFE131EE90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2772" y="271048"/>
            <a:ext cx="5337544" cy="12974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7130905-3B76-AE3F-80EE-A98BADBE0AA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2772" y="1903326"/>
            <a:ext cx="5337544" cy="494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Sub heading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85003E70-9A6C-5618-6B9A-E649194AF3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2772" y="2658136"/>
            <a:ext cx="5337544" cy="32854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31067825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3CBFB7-AC8C-0869-2666-C1FDAC48DE44}"/>
              </a:ext>
            </a:extLst>
          </p:cNvPr>
          <p:cNvSpPr/>
          <p:nvPr userDrawn="1"/>
        </p:nvSpPr>
        <p:spPr>
          <a:xfrm>
            <a:off x="0" y="5779698"/>
            <a:ext cx="12192000" cy="1078302"/>
          </a:xfrm>
          <a:prstGeom prst="rect">
            <a:avLst/>
          </a:prstGeom>
          <a:solidFill>
            <a:srgbClr val="0060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073B0EB-AC08-AB7E-7B8F-589EA6C5A7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907075">
            <a:off x="8810401" y="3358784"/>
            <a:ext cx="4306537" cy="5920126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FDFCC89-4DBE-6454-EA6D-F376C03455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6465" y="4468813"/>
            <a:ext cx="2924175" cy="19923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34104393-F7D0-8059-FA49-FBB10150647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33914" y="4466268"/>
            <a:ext cx="2924175" cy="19923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11E4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32423352-6820-9DE5-875E-25A3933A81F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08963" y="4466268"/>
            <a:ext cx="2924175" cy="19923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F22E09B-529E-E02F-455F-A83FE1E660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2772" y="271048"/>
            <a:ext cx="11426456" cy="590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07B12E56-B2D3-BAC7-5707-3509EBBBE9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2772" y="1173267"/>
            <a:ext cx="11426456" cy="494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Sub heading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610A9DD-6B61-E599-1AF4-AD7E7AB4D7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2772" y="1910902"/>
            <a:ext cx="11426456" cy="21559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1379995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9A9BA53-9C53-D0F7-DE11-C66027D3E44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0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2786B3F-5A99-08EB-C863-7A2B04FCDFE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12553" b="19623"/>
          <a:stretch/>
        </p:blipFill>
        <p:spPr>
          <a:xfrm>
            <a:off x="1164565" y="-150187"/>
            <a:ext cx="11027435" cy="7008187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0A25C33-8900-56B3-FDC9-8D0904591C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06502" y="1992059"/>
            <a:ext cx="7378996" cy="83620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5400" b="1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End slide title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D59A5BE5-CEF8-8437-8581-44DC823CB3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06502" y="3113410"/>
            <a:ext cx="7378996" cy="48099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email@somerset.gov.uk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A60AB2A-E893-374F-DCD5-21E61FD1E83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3554" y="5250146"/>
            <a:ext cx="3016513" cy="83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7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E62A3-DA0E-A738-1E82-2CBA497D4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95001-95B9-200D-2051-39E373B95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FCC50C-7326-2558-4081-7B2A7A20F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6B8-3C55-4CC5-A775-4EDC2CCB33C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85BCB-5D6B-E8FE-5A83-9982A305B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CEB653-0B71-C823-7179-CAEC15215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069E-08D7-4611-905B-2FF42E0098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478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05D49-3169-6DE3-A57E-E8A707C76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055467-782C-27B2-6103-674194A6E2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832B91-F1BF-EE26-4A3B-DB95D93C01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E1E88F-F514-9C8A-08AE-9A804C4FE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6B8-3C55-4CC5-A775-4EDC2CCB33C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35FB77-4000-F534-0A83-B16D1DABA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FC1B4E-8797-D857-A030-2BFBD7773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069E-08D7-4611-905B-2FF42E0098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164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97B06-EDCC-BB07-E185-40259FF48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60C0B1-FF6C-59A2-906C-170EA9E106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634BB8-B89E-3529-9A37-89FD9AF13C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DE8907-C287-C309-F06B-11A0882002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38BB25-33FC-030A-CFB5-0B6E30743A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489A8B-22B9-D377-A055-7C656DE6F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6B8-3C55-4CC5-A775-4EDC2CCB33C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AF6BCE-2EB0-86AA-07E0-49C15B8A9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247CAE-84DB-3CF4-8E2E-28F929044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069E-08D7-4611-905B-2FF42E0098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167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E2562-2DE2-4145-5A3E-136B755F7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924A65-E652-951F-2CC5-8EE48BE82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6B8-3C55-4CC5-A775-4EDC2CCB33C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700E1F-590C-9E17-3818-5F12EC699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5F4240-57F9-066F-C6CF-7196CE2A8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069E-08D7-4611-905B-2FF42E0098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713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C177E7-4958-2C0A-5DD9-4BF6FE7D4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6B8-3C55-4CC5-A775-4EDC2CCB33C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6CD343-FC0D-DBD4-E784-88F1FB29B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2330F5-DF14-D1B5-3A07-C1809B690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069E-08D7-4611-905B-2FF42E0098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696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C46D5-68E6-887A-679A-A9988B98A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24C2A-7937-D6E8-22DF-C303AEFE2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DD4E7F-FC5D-7D1C-EBEC-FA54854CB5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4C521E-4566-8FAB-7A85-5BF23EF83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6B8-3C55-4CC5-A775-4EDC2CCB33C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E70D13-1EAE-0654-4AFF-49059D578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E6A08B-52BF-C26E-9AD2-0A9DC8C88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069E-08D7-4611-905B-2FF42E0098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208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9846-0C16-2B86-4A3C-681E60054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4C22C0-96B9-A267-E392-C05084108A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9E139F-42F7-6DD9-835E-3E77335A9B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D14A7D-2B3B-3BD1-1C8D-AAFA1A157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6B8-3C55-4CC5-A775-4EDC2CCB33C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3EBD4F-D254-8C75-FCF1-6273D424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7A92C6-FE90-E0DE-E257-9A9E5AE03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069E-08D7-4611-905B-2FF42E0098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649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FCBAE5-F2DD-1B70-E22D-F36A3160E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7C46FD-C0E0-57C5-9377-C6408C4C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561CF4-E6FD-8E2D-ACDC-975D161DF1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6FD6B8-3C55-4CC5-A775-4EDC2CCB33C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AC7F4-9756-773A-F598-A8CFE4E29B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80A80-E748-2DC0-BD23-D54C17794D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0E069E-08D7-4611-905B-2FF42E0098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2593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ogo&#10;&#10;Description automatically generated with low confidence">
            <a:extLst>
              <a:ext uri="{FF2B5EF4-FFF2-40B4-BE49-F238E27FC236}">
                <a16:creationId xmlns:a16="http://schemas.microsoft.com/office/drawing/2014/main" id="{176EED41-9290-52DD-F99B-00E4C7CA06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78"/>
          <a:stretch/>
        </p:blipFill>
        <p:spPr>
          <a:xfrm>
            <a:off x="895002" y="5063180"/>
            <a:ext cx="3981799" cy="1013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105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41F170-6E8C-DCCC-A6F9-5CA0A75BB8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939" y="1266138"/>
            <a:ext cx="7799838" cy="2011318"/>
          </a:xfrm>
        </p:spPr>
        <p:txBody>
          <a:bodyPr/>
          <a:lstStyle/>
          <a:p>
            <a:r>
              <a:rPr lang="en-GB" sz="6600" dirty="0"/>
              <a:t>Working Together Principles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D9AC18-C846-D18B-D1F9-C0125ACB87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Session Template - LEAP</a:t>
            </a:r>
          </a:p>
        </p:txBody>
      </p:sp>
    </p:spTree>
    <p:extLst>
      <p:ext uri="{BB962C8B-B14F-4D97-AF65-F5344CB8AC3E}">
        <p14:creationId xmlns:p14="http://schemas.microsoft.com/office/powerpoint/2010/main" val="2160524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E7CD4-9DD3-A5FC-C281-87800BCB7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DF4F2F-6F30-EF82-01CF-D521266B53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Working Together Principles</a:t>
            </a: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F77ED2-09EF-5DFA-73BE-1860DDC449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solidFill>
            <a:srgbClr val="BDF4FF"/>
          </a:solidFill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Create a safe space (Inclusive culture)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2ED25B-593D-ED52-591D-28D27F0B88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66945" y="2057400"/>
            <a:ext cx="8781462" cy="459335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“Understand the needs of each group member”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we support each other to take part in ways that work for us?</a:t>
            </a:r>
            <a:endParaRPr lang="en-GB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A30A27E-989F-97D7-728C-D8C58E2D3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46" y="2277332"/>
            <a:ext cx="1945522" cy="292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589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807AB-A00A-432C-6723-424332BFC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551FB12-B474-0BEB-B1C6-C15A1DC01F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Working Together Principles</a:t>
            </a: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BCE484-C966-B152-84B4-3DBB286832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solidFill>
            <a:srgbClr val="BDF4FF"/>
          </a:solidFill>
        </p:spPr>
        <p:txBody>
          <a:bodyPr>
            <a:normAutofit lnSpcReduction="10000"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Participation &amp; </a:t>
            </a:r>
            <a:r>
              <a:rPr lang="en-GB" sz="3000" dirty="0"/>
              <a:t>Shared Responsibility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706996-0775-3179-18A9-0772F2F376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45240" y="2336800"/>
            <a:ext cx="8680059" cy="410157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“What does fair participation look like for us?”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“How do we support each other to take part in ways that work for us?”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D3D815-DA72-998A-157E-EB161CC0CB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913" t="-1" b="57353"/>
          <a:stretch>
            <a:fillRect/>
          </a:stretch>
        </p:blipFill>
        <p:spPr>
          <a:xfrm>
            <a:off x="581554" y="2107558"/>
            <a:ext cx="2236336" cy="264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944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E7AA9-8F4C-2F09-BEE3-DBE78D7D9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A3E8F3-9801-4B15-6DA0-9F7A61BA96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Working Together Principles</a:t>
            </a: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EE0D7A-506B-6D9E-020A-C5E595C859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solidFill>
            <a:srgbClr val="BDF4FF"/>
          </a:solidFill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Lived Experience &amp; Decision Making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628B39-CCB4-02FC-2E5A-9F9C5A5886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51258" y="2287142"/>
            <a:ext cx="8388985" cy="426877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“How do we make sure peoples lived experience is genuinely valued?”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“What do we need in terms of clarity about how decisions are made?”</a:t>
            </a:r>
            <a:endParaRPr lang="en-GB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AB4ECC-502C-52AF-64C7-CDD6B54385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84" t="46385" r="62368" b="14368"/>
          <a:stretch>
            <a:fillRect/>
          </a:stretch>
        </p:blipFill>
        <p:spPr>
          <a:xfrm>
            <a:off x="675862" y="2084189"/>
            <a:ext cx="2408715" cy="268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470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122CB-DFFC-7B48-88F2-9D196A75A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D3E30E-9289-50E2-E0CF-0BFD19E795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Working Together Principles</a:t>
            </a: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6ED77F-2759-9347-A318-715FF0E993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solidFill>
            <a:srgbClr val="BDF4FF"/>
          </a:solidFill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Practicalities &amp; Accessibility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5A3481-E8BC-30FB-B568-130648A1FB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88649" y="2154403"/>
            <a:ext cx="8164881" cy="367695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“What practical things help you engage fully in meetings?”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“What gets in the way?”</a:t>
            </a:r>
          </a:p>
          <a:p>
            <a:endParaRPr lang="en-GB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767285-15F9-E18F-A762-AE7DFE510A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845" t="46385" r="2078" b="11497"/>
          <a:stretch>
            <a:fillRect/>
          </a:stretch>
        </p:blipFill>
        <p:spPr>
          <a:xfrm>
            <a:off x="382771" y="2022098"/>
            <a:ext cx="2199861" cy="288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833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F7A8435-D9B0-62FF-A2F2-80C3692272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61622" y="2266379"/>
            <a:ext cx="7378996" cy="836201"/>
          </a:xfrm>
        </p:spPr>
        <p:txBody>
          <a:bodyPr>
            <a:noAutofit/>
          </a:bodyPr>
          <a:lstStyle/>
          <a:p>
            <a:r>
              <a:rPr lang="en-GB" sz="8000" dirty="0"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86106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C30532-81D1-CAA4-775F-97CB395514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How to use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BDB9CF4-20AE-3EA0-BFEC-A245B9D833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2771" y="1363064"/>
            <a:ext cx="11092949" cy="4931056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following slides can be used to help you facilitate a session with your LEAP to formulate ‘Working Together Principles’</a:t>
            </a:r>
          </a:p>
          <a:p>
            <a:r>
              <a:rPr lang="en-GB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 each slide there are notes added with further prompts and examples from Breaking Barriers LEAP Members. </a:t>
            </a:r>
          </a:p>
          <a:p>
            <a:endParaRPr lang="en-GB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would like to thank the Breaking Barriers LEAP Members for their insight and feedback as well as their role in co-producing a template example which will be shared alongside this PowerPoint.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597314B-8D74-EA96-E788-C32D95907B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771" y="3429000"/>
            <a:ext cx="3625349" cy="685800"/>
          </a:xfrm>
        </p:spPr>
        <p:txBody>
          <a:bodyPr>
            <a:normAutofit/>
          </a:bodyPr>
          <a:lstStyle/>
          <a:p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Acknowledgements</a:t>
            </a:r>
          </a:p>
        </p:txBody>
      </p:sp>
    </p:spTree>
    <p:extLst>
      <p:ext uri="{BB962C8B-B14F-4D97-AF65-F5344CB8AC3E}">
        <p14:creationId xmlns:p14="http://schemas.microsoft.com/office/powerpoint/2010/main" val="215645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D7CA1-64C3-E461-783D-3A437CFFB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EA8D7B8-8A69-E5F6-9400-0F528048A5B6}"/>
              </a:ext>
            </a:extLst>
          </p:cNvPr>
          <p:cNvSpPr/>
          <p:nvPr/>
        </p:nvSpPr>
        <p:spPr>
          <a:xfrm>
            <a:off x="1484243" y="1219200"/>
            <a:ext cx="9064487" cy="4121426"/>
          </a:xfrm>
          <a:prstGeom prst="roundRect">
            <a:avLst/>
          </a:prstGeom>
          <a:solidFill>
            <a:srgbClr val="006072"/>
          </a:solidFill>
          <a:ln>
            <a:solidFill>
              <a:srgbClr val="00607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AE12DD-1FC3-C166-0AFF-84C6CDAAA933}"/>
              </a:ext>
            </a:extLst>
          </p:cNvPr>
          <p:cNvSpPr txBox="1"/>
          <p:nvPr/>
        </p:nvSpPr>
        <p:spPr>
          <a:xfrm>
            <a:off x="2298148" y="2215874"/>
            <a:ext cx="72489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Together Principles</a:t>
            </a:r>
          </a:p>
        </p:txBody>
      </p:sp>
    </p:spTree>
    <p:extLst>
      <p:ext uri="{BB962C8B-B14F-4D97-AF65-F5344CB8AC3E}">
        <p14:creationId xmlns:p14="http://schemas.microsoft.com/office/powerpoint/2010/main" val="3429157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DC9CC0-99F9-41DF-5CB4-006E6CC887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Working Together Principles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0A55A4-F18B-EE6F-72E4-E4C5E6CBDC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2771" y="1590523"/>
            <a:ext cx="4791657" cy="367695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LEAP is about and how we work together</a:t>
            </a:r>
          </a:p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Template for other teams to reference when creating a LEAP and for our reference moving forward.</a:t>
            </a:r>
          </a:p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D100B8-6880-1EA6-5216-C08EB647770D}"/>
              </a:ext>
            </a:extLst>
          </p:cNvPr>
          <p:cNvSpPr txBox="1"/>
          <p:nvPr/>
        </p:nvSpPr>
        <p:spPr>
          <a:xfrm>
            <a:off x="5568525" y="1590523"/>
            <a:ext cx="144904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</a:p>
        </p:txBody>
      </p:sp>
      <p:pic>
        <p:nvPicPr>
          <p:cNvPr id="10" name="Picture 9" descr="A group of white text on a white background&#10;&#10;AI-generated content may be incorrect.">
            <a:extLst>
              <a:ext uri="{FF2B5EF4-FFF2-40B4-BE49-F238E27FC236}">
                <a16:creationId xmlns:a16="http://schemas.microsoft.com/office/drawing/2014/main" id="{33DA6B03-53B1-BD17-4B85-42A72ED6BA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60"/>
          <a:stretch>
            <a:fillRect/>
          </a:stretch>
        </p:blipFill>
        <p:spPr>
          <a:xfrm>
            <a:off x="7322845" y="1762039"/>
            <a:ext cx="4486384" cy="48185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332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157303-DB7B-2430-9ADB-D74288D27A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Working Together Principles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44E979-34A6-BB88-B14A-EECEE08037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9224"/>
          <a:stretch>
            <a:fillRect/>
          </a:stretch>
        </p:blipFill>
        <p:spPr>
          <a:xfrm>
            <a:off x="1032686" y="2134883"/>
            <a:ext cx="10294546" cy="4193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93468E6-16AB-0F4A-BC90-CE747B9E72E4}"/>
              </a:ext>
            </a:extLst>
          </p:cNvPr>
          <p:cNvSpPr txBox="1"/>
          <p:nvPr/>
        </p:nvSpPr>
        <p:spPr>
          <a:xfrm>
            <a:off x="884419" y="1304143"/>
            <a:ext cx="148402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Example 2</a:t>
            </a:r>
          </a:p>
        </p:txBody>
      </p:sp>
    </p:spTree>
    <p:extLst>
      <p:ext uri="{BB962C8B-B14F-4D97-AF65-F5344CB8AC3E}">
        <p14:creationId xmlns:p14="http://schemas.microsoft.com/office/powerpoint/2010/main" val="2678026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A6BADEB-2F7A-EED0-CF20-F9BFBC8D05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rgbClr val="006072"/>
          </a:solidFill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Working Together Principles</a:t>
            </a: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4B61D4-8417-8EEF-889A-074113000F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771" y="1430238"/>
            <a:ext cx="11426458" cy="494384"/>
          </a:xfrm>
        </p:spPr>
        <p:txBody>
          <a:bodyPr>
            <a:normAutofit lnSpcReduction="10000"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Overview of Topics: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692665-29B8-3F98-2C50-E785509B31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0579" y="2035350"/>
            <a:ext cx="10270321" cy="4022550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Respect &amp; Inclusion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Listening &amp; Communication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Confidentiality &amp; Trust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 Space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Participation &amp; Shared Responsibility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Lived Experience &amp; Decision Making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Practicalities &amp; Accessibility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816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98752CA-6931-3F1B-0A0E-6EF82C35FF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Working Together Principles</a:t>
            </a: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E155D8-41C0-9A11-72DF-4A59F1E970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solidFill>
            <a:srgbClr val="BDF4FF"/>
          </a:solidFill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Respect &amp; Inclusion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E46469-FE94-9935-CAAE-86128B9E08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05484" y="2472672"/>
            <a:ext cx="8603745" cy="3676953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“What does respect look like in practice in this group?”</a:t>
            </a:r>
          </a:p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“How do we make sure all voices are heard?”</a:t>
            </a:r>
          </a:p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B0DEE5-6E2B-9AC3-EA26-E9124DE653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5652" b="56328"/>
          <a:stretch>
            <a:fillRect/>
          </a:stretch>
        </p:blipFill>
        <p:spPr>
          <a:xfrm>
            <a:off x="382771" y="1931504"/>
            <a:ext cx="2355574" cy="299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585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92275-728F-69D6-ABEC-5173E2B2F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395109-FD58-F32D-8B00-AA43F295E4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Working Together Principles</a:t>
            </a: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519EBA-9109-0457-B134-13551D6DEC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solidFill>
            <a:srgbClr val="BDF4FF"/>
          </a:solidFill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Listening &amp; Communication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3E9D3A-58C8-FAFF-D1BE-04502B2B87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66946" y="2326898"/>
            <a:ext cx="7608290" cy="3676953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“What helps you feel properly listened to?”</a:t>
            </a:r>
          </a:p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“How should we go about managing disagreements or strong views if they arose?”</a:t>
            </a:r>
            <a:endParaRPr lang="en-GB" sz="2400" b="1" dirty="0">
              <a:solidFill>
                <a:schemeClr val="tx1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solidFill>
                <a:schemeClr val="tx1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E991F4-204E-2EA8-9517-B1B6CC794E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802" r="34348" b="54783"/>
          <a:stretch>
            <a:fillRect/>
          </a:stretch>
        </p:blipFill>
        <p:spPr>
          <a:xfrm>
            <a:off x="628727" y="1976229"/>
            <a:ext cx="1976074" cy="2720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039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9E6A8-93B5-9C02-11DA-6B0A757CD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3DF0DA-4BF0-E29B-AFB8-D3E4D9308C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Working Together Principles</a:t>
            </a: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CBE9F7-36FC-229D-5730-C8109300DB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solidFill>
            <a:srgbClr val="BDF4FF"/>
          </a:solidFill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Confidentiality &amp; Trust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8726A0-FB01-4919-9431-51ED0198BA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34424" y="2154403"/>
            <a:ext cx="8974806" cy="367695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“What needs to stay confidential for people to feel safe?”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“When might information need to be shared more widely?”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E11130-121C-C754-8205-6E5EB38DA4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280" t="47923" r="32995" b="13352"/>
          <a:stretch>
            <a:fillRect/>
          </a:stretch>
        </p:blipFill>
        <p:spPr>
          <a:xfrm>
            <a:off x="608058" y="1982342"/>
            <a:ext cx="2107095" cy="265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038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Somerset Council">
  <a:themeElements>
    <a:clrScheme name="Somerset Council Branding">
      <a:dk1>
        <a:srgbClr val="000000"/>
      </a:dk1>
      <a:lt1>
        <a:sysClr val="window" lastClr="FFFFFF"/>
      </a:lt1>
      <a:dk2>
        <a:srgbClr val="006072"/>
      </a:dk2>
      <a:lt2>
        <a:srgbClr val="011E41"/>
      </a:lt2>
      <a:accent1>
        <a:srgbClr val="72BF44"/>
      </a:accent1>
      <a:accent2>
        <a:srgbClr val="43C0B9"/>
      </a:accent2>
      <a:accent3>
        <a:srgbClr val="007149"/>
      </a:accent3>
      <a:accent4>
        <a:srgbClr val="722B8D"/>
      </a:accent4>
      <a:accent5>
        <a:srgbClr val="D03C43"/>
      </a:accent5>
      <a:accent6>
        <a:srgbClr val="F3742E"/>
      </a:accent6>
      <a:hlink>
        <a:srgbClr val="0563C1"/>
      </a:hlink>
      <a:folHlink>
        <a:srgbClr val="795CB2"/>
      </a:folHlink>
    </a:clrScheme>
    <a:fontScheme name="Somerset Council Brand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merset Council Template" id="{EEBB3035-CFF1-455D-9117-6B80C4BEC5C9}" vid="{70AE2A65-43E7-4E16-B65D-A77868D947B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30C75A8610C14EBC2EF71E592F50DD" ma:contentTypeVersion="15" ma:contentTypeDescription="Create a new document." ma:contentTypeScope="" ma:versionID="5e725697f7744c5cc1da5582c39b82e4">
  <xsd:schema xmlns:xsd="http://www.w3.org/2001/XMLSchema" xmlns:xs="http://www.w3.org/2001/XMLSchema" xmlns:p="http://schemas.microsoft.com/office/2006/metadata/properties" xmlns:ns2="0a8d08b7-2ed9-4643-8472-3c0ea1d0d6fb" xmlns:ns3="f146a74e-1a5a-41ac-ba5e-f24d050c1e0c" targetNamespace="http://schemas.microsoft.com/office/2006/metadata/properties" ma:root="true" ma:fieldsID="60c62395aec00a3ac2d9f3d1f98eaf68" ns2:_="" ns3:_="">
    <xsd:import namespace="0a8d08b7-2ed9-4643-8472-3c0ea1d0d6fb"/>
    <xsd:import namespace="f146a74e-1a5a-41ac-ba5e-f24d050c1e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8d08b7-2ed9-4643-8472-3c0ea1d0d6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b6b569b-509a-467d-b105-d97728d3fc1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46a74e-1a5a-41ac-ba5e-f24d050c1e0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ee6c4733-f461-41e5-ac94-2fda8d15d2ae}" ma:internalName="TaxCatchAll" ma:showField="CatchAllData" ma:web="f146a74e-1a5a-41ac-ba5e-f24d050c1e0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haredContentType xmlns="Microsoft.SharePoint.Taxonomy.ContentTypeSync" SourceId="7b6b569b-509a-467d-b105-d97728d3fc11" ContentTypeId="0x0101" PreviousValue="false" LastSyncTimeStamp="2018-02-02T11:34:11.213Z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a8d08b7-2ed9-4643-8472-3c0ea1d0d6fb">
      <Terms xmlns="http://schemas.microsoft.com/office/infopath/2007/PartnerControls"/>
    </lcf76f155ced4ddcb4097134ff3c332f>
    <TaxCatchAll xmlns="f146a74e-1a5a-41ac-ba5e-f24d050c1e0c" xsi:nil="true"/>
  </documentManagement>
</p:properties>
</file>

<file path=customXml/itemProps1.xml><?xml version="1.0" encoding="utf-8"?>
<ds:datastoreItem xmlns:ds="http://schemas.openxmlformats.org/officeDocument/2006/customXml" ds:itemID="{6D608CCB-FB73-41C6-ACA1-6F6197CD5A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F6BD99D-7BAB-46A5-97F9-76024BDB58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8d08b7-2ed9-4643-8472-3c0ea1d0d6fb"/>
    <ds:schemaRef ds:uri="f146a74e-1a5a-41ac-ba5e-f24d050c1e0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C4C9FD1-8DE3-4DA4-AD67-71E84C7218E9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81959D8A-6F11-4DC8-AF62-B26EECF72678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purl.org/dc/terms/"/>
    <ds:schemaRef ds:uri="http://purl.org/dc/dcmitype/"/>
    <ds:schemaRef ds:uri="http://schemas.microsoft.com/office/infopath/2007/PartnerControls"/>
    <ds:schemaRef ds:uri="f146a74e-1a5a-41ac-ba5e-f24d050c1e0c"/>
    <ds:schemaRef ds:uri="0a8d08b7-2ed9-4643-8472-3c0ea1d0d6fb"/>
  </ds:schemaRefs>
</ds:datastoreItem>
</file>

<file path=docMetadata/LabelInfo.xml><?xml version="1.0" encoding="utf-8"?>
<clbl:labelList xmlns:clbl="http://schemas.microsoft.com/office/2020/mipLabelMetadata">
  <clbl:label id="{7d396678-c698-4451-b9ab-bac3c3310917}" enabled="1" method="Privileged" siteId="{b524f606-f77a-4aa2-8da2-fe70343b0cc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1313</TotalTime>
  <Words>801</Words>
  <Application>Microsoft Office PowerPoint</Application>
  <PresentationFormat>Widescreen</PresentationFormat>
  <Paragraphs>144</Paragraphs>
  <Slides>14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Somerset Council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Abbie Hughes</dc:creator>
  <cp:lastModifiedBy>Tom Evans</cp:lastModifiedBy>
  <cp:revision>8</cp:revision>
  <dcterms:created xsi:type="dcterms:W3CDTF">2026-01-12T16:10:51Z</dcterms:created>
  <dcterms:modified xsi:type="dcterms:W3CDTF">2026-07-20T11:38:37Z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0x010100AE30C75A8610C14EBC2EF71E592F50DD</vt:lpwstr>
  </property>
  <property fmtid="{D5CDD505-2E9C-101B-9397-08002B2CF9AE}" pid="3" name="MediaServiceImageTags">
    <vt:lpwstr/>
  </property>
</Properties>
</file>