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2" r:id="rId6"/>
  </p:sldMasterIdLst>
  <p:notesMasterIdLst>
    <p:notesMasterId r:id="rId21"/>
  </p:notesMasterIdLst>
  <p:sldIdLst>
    <p:sldId id="265" r:id="rId7"/>
    <p:sldId id="297" r:id="rId8"/>
    <p:sldId id="291" r:id="rId9"/>
    <p:sldId id="273" r:id="rId10"/>
    <p:sldId id="276" r:id="rId11"/>
    <p:sldId id="275" r:id="rId12"/>
    <p:sldId id="279" r:id="rId13"/>
    <p:sldId id="280" r:id="rId14"/>
    <p:sldId id="296" r:id="rId15"/>
    <p:sldId id="281" r:id="rId16"/>
    <p:sldId id="282" r:id="rId17"/>
    <p:sldId id="283" r:id="rId18"/>
    <p:sldId id="284" r:id="rId19"/>
    <p:sldId id="27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C27AE0-4200-4E45-A5CD-046D2A4B1796}" v="3" dt="2026-07-10T11:47:56.932"/>
    <p1510:client id="{589D753C-FB43-6D18-30FF-FD41CC93AABA}" v="1" dt="2026-07-10T09:46:44.593"/>
    <p1510:client id="{7D7D1EDF-9A9C-9679-858A-6138F63CF673}" v="2" dt="2026-07-10T10:06:42.2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4" autoAdjust="0"/>
    <p:restoredTop sz="61558" autoAdjust="0"/>
  </p:normalViewPr>
  <p:slideViewPr>
    <p:cSldViewPr snapToGrid="0">
      <p:cViewPr varScale="1">
        <p:scale>
          <a:sx n="62" d="100"/>
          <a:sy n="62" d="100"/>
        </p:scale>
        <p:origin x="12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09511-BB49-44F6-85B0-B8646E7A8F5E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E7FD3-18BD-40DF-A013-AB6B7C59A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53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E7FD3-18BD-40DF-A013-AB6B7C59AF5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0019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Lived Experience &amp; Decision Making</a:t>
            </a:r>
            <a:endParaRPr lang="en-GB" dirty="0"/>
          </a:p>
          <a:p>
            <a:r>
              <a:rPr lang="en-GB" dirty="0"/>
              <a:t>Especially important for community advisory groups.</a:t>
            </a:r>
          </a:p>
          <a:p>
            <a:r>
              <a:rPr lang="en-GB" dirty="0"/>
              <a:t>Prompt questions</a:t>
            </a:r>
          </a:p>
          <a:p>
            <a:r>
              <a:rPr lang="en-GB" dirty="0"/>
              <a:t>•“How do we make sure people’s lived experience is genuinely valued?”</a:t>
            </a:r>
          </a:p>
          <a:p>
            <a:r>
              <a:rPr lang="en-GB" dirty="0"/>
              <a:t>•“What do we need in terms of clarity about how decisions are made?”</a:t>
            </a:r>
          </a:p>
          <a:p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•Valuing lived experience as expertise</a:t>
            </a:r>
          </a:p>
          <a:p>
            <a:r>
              <a:rPr lang="en-GB" dirty="0"/>
              <a:t>•Being clear about what decisions the group can influence</a:t>
            </a:r>
          </a:p>
          <a:p>
            <a:r>
              <a:rPr lang="en-GB" dirty="0"/>
              <a:t>•Transparency about constraints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094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Confidentiality &amp; Trust</a:t>
            </a:r>
          </a:p>
          <a:p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•Being clear about what stays in the room</a:t>
            </a:r>
          </a:p>
          <a:p>
            <a:r>
              <a:rPr lang="en-GB" dirty="0"/>
              <a:t>•Respecting personal stories</a:t>
            </a:r>
          </a:p>
          <a:p>
            <a:r>
              <a:rPr lang="en-GB" dirty="0"/>
              <a:t>•Safeguarding and exceptions (e.g. serious concerns)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300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Practicalities &amp; Accessibility</a:t>
            </a:r>
          </a:p>
          <a:p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•Timekeeping and pacing</a:t>
            </a:r>
          </a:p>
          <a:p>
            <a:r>
              <a:rPr lang="en-GB" dirty="0"/>
              <a:t>•Accessibility needs (breaks, formats, language)</a:t>
            </a:r>
          </a:p>
          <a:p>
            <a:r>
              <a:rPr lang="en-GB" dirty="0"/>
              <a:t>•Clear agendas and follow 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Example from previous COAP- </a:t>
            </a:r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plan of what the meeting is for. Keeping workloads manageable. Share Documents ahead of meetings.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777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 Turning Ideas into Principles (10–15 minutes)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Now bring it together.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to do 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•Reflect back what you’ve heard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•Group comments into 6–8 short, clear principles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•Keep language plain and collective, e.g. “We will…”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Example structure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•We will listen respectfully and without interruption.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•We will value lived experience as expertise.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•We will be honest about what the group can and cannot influence.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Prompt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•“Does this reflect what we’ve said? Is anything missing?”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________________________________________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Agree, Review &amp; Revisit (5 minutes)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Talking points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•These principles belong to the group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•They’re a living document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•They can be reviewed at any time before or after meetings if needed.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Prompt questions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•“Are these principles something we can all commit to?”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•“What format, example 1 or example 2?”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•“How will we gently challenge things if we drift away from them?”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________________________________________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Thank you for shaping this together—this sets the tone for how we work going forward.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427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Explain what these 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981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These aren’t rules being imposed—they’re things that will help members feel able to contribute and be heard, creating a welcoming, inclusive culture. </a:t>
            </a:r>
          </a:p>
          <a:p>
            <a:endParaRPr lang="en-GB" dirty="0"/>
          </a:p>
          <a:p>
            <a:r>
              <a:rPr lang="en-GB" dirty="0"/>
              <a:t>The principles will be a guide for how a COAP works, talks, listens, disagrees, and make decisions together — they can be reviewed and changed if they stop working.</a:t>
            </a:r>
          </a:p>
          <a:p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want, these principles can belong to this group. We’ll share them, use them in future meetings, and revisit them to make sure they still support us.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start with our experiences. Think about a group or meeting you’ve been part of that worked well — </a:t>
            </a:r>
            <a:r>
              <a:rPr lang="en-GB" dirty="0"/>
              <a:t>What helped that group work well?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And one that didn’t work so well? Why?</a:t>
            </a:r>
          </a:p>
          <a:p>
            <a:endParaRPr lang="en-GB" dirty="0"/>
          </a:p>
          <a:p>
            <a:endParaRPr lang="en-GB" b="1" dirty="0"/>
          </a:p>
          <a:p>
            <a:r>
              <a:rPr lang="en-GB" b="1" dirty="0"/>
              <a:t>What would make this group a good place to be part of?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813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993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098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Respect &amp; Inclusion</a:t>
            </a:r>
          </a:p>
          <a:p>
            <a:r>
              <a:rPr lang="en-GB" dirty="0"/>
              <a:t>Prompt questions</a:t>
            </a:r>
          </a:p>
          <a:p>
            <a:r>
              <a:rPr lang="en-GB" dirty="0"/>
              <a:t>•“What does respect look like in practice in this group?”</a:t>
            </a:r>
          </a:p>
          <a:p>
            <a:r>
              <a:rPr lang="en-GB" dirty="0"/>
              <a:t>•“How do we make sure all voices are heard”</a:t>
            </a:r>
          </a:p>
          <a:p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•Everyone’s experience and perspective matters</a:t>
            </a:r>
          </a:p>
          <a:p>
            <a:r>
              <a:rPr lang="en-GB" dirty="0"/>
              <a:t>•Different opinions are expected</a:t>
            </a:r>
          </a:p>
          <a:p>
            <a:r>
              <a:rPr lang="en-GB" dirty="0"/>
              <a:t>•Language and behaviour should be respectful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Example from previous COAP- </a:t>
            </a:r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Valuing people’s time and contributions, Opportunity to ask questions and respond to feedback.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472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Listening &amp; Communication</a:t>
            </a:r>
          </a:p>
          <a:p>
            <a:r>
              <a:rPr lang="en-GB" dirty="0"/>
              <a:t>Prompt questions</a:t>
            </a:r>
          </a:p>
          <a:p>
            <a:r>
              <a:rPr lang="en-GB" dirty="0"/>
              <a:t>•“What helps you feel properly listened to?”</a:t>
            </a:r>
          </a:p>
          <a:p>
            <a:r>
              <a:rPr lang="en-GB" dirty="0"/>
              <a:t>•“How should we go about managing disagreements or strong views if they arose?”</a:t>
            </a:r>
          </a:p>
          <a:p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•Listening to understand, not just to respond</a:t>
            </a:r>
          </a:p>
          <a:p>
            <a:r>
              <a:rPr lang="en-GB" dirty="0"/>
              <a:t>•Avoiding interruptions</a:t>
            </a:r>
          </a:p>
          <a:p>
            <a:r>
              <a:rPr lang="en-GB" dirty="0"/>
              <a:t>•Being clear, honest, and kind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Example from previous COAP- </a:t>
            </a:r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Avoiding the use of technical jargon or acronyms in order to make sure that everyone feels included in conversations.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049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ED474-9558-75B4-B7FC-457BDF0C8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89939D-4A89-64DB-B162-54C9C18E5D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66A2F1-60C1-428D-CDA7-71EBCE606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Listening &amp; Communication</a:t>
            </a:r>
          </a:p>
          <a:p>
            <a:r>
              <a:rPr lang="en-GB" dirty="0"/>
              <a:t>Prompt questions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Does this resonate with you?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Any other points you would like to add?</a:t>
            </a:r>
          </a:p>
          <a:p>
            <a:endParaRPr lang="en-GB" dirty="0"/>
          </a:p>
          <a:p>
            <a:r>
              <a:rPr lang="en-GB" u="sng" dirty="0"/>
              <a:t>Talking points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Example from previous COAP</a:t>
            </a:r>
            <a:r>
              <a:rPr lang="en-GB" b="1" u="none" dirty="0"/>
              <a:t>- Recognise previous experiences and expertise that each member brings to the team.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from other organisations which can shape the ways you support people. </a:t>
            </a:r>
            <a:endParaRPr lang="en-GB" b="1" u="non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b="1" dirty="0">
                <a:solidFill>
                  <a:schemeClr val="tx1"/>
                </a:solidFill>
              </a:rPr>
              <a:t>Fostering a culture of learning/keeping an open mind to new ideas and collaboration.</a:t>
            </a:r>
            <a:endParaRPr lang="en-GB" u="none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E7B05-D98B-1E38-C0BC-F65FB642FC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374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Participation &amp; Shared Responsibility</a:t>
            </a:r>
          </a:p>
          <a:p>
            <a:r>
              <a:rPr lang="en-GB" u="sng" dirty="0"/>
              <a:t>Prompt questions</a:t>
            </a:r>
          </a:p>
          <a:p>
            <a:r>
              <a:rPr lang="en-GB" dirty="0"/>
              <a:t>•“What does fair participation look like for us?”</a:t>
            </a:r>
          </a:p>
          <a:p>
            <a:r>
              <a:rPr lang="en-GB" dirty="0"/>
              <a:t>•“How do we support each other to take part in ways that work for us?”</a:t>
            </a:r>
          </a:p>
          <a:p>
            <a:r>
              <a:rPr lang="en-GB" b="1" dirty="0"/>
              <a:t>Incentive for attendance &amp; remuneration. </a:t>
            </a:r>
          </a:p>
          <a:p>
            <a:r>
              <a:rPr lang="en-GB" b="1" dirty="0"/>
              <a:t>Representation at meetings. </a:t>
            </a:r>
          </a:p>
          <a:p>
            <a:endParaRPr lang="en-GB" dirty="0"/>
          </a:p>
          <a:p>
            <a:r>
              <a:rPr lang="en-GB" u="sng" dirty="0"/>
              <a:t>Talking points</a:t>
            </a:r>
          </a:p>
          <a:p>
            <a:r>
              <a:rPr lang="en-GB" dirty="0"/>
              <a:t>•Everyone contributes in different ways</a:t>
            </a:r>
          </a:p>
          <a:p>
            <a:r>
              <a:rPr lang="en-GB" dirty="0"/>
              <a:t>•No pressure to speak all the time—but space to speak when you want to</a:t>
            </a:r>
          </a:p>
          <a:p>
            <a:r>
              <a:rPr lang="en-GB" dirty="0"/>
              <a:t>•Shared responsibility for the group feeling safe and productive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Example from previous COAP- </a:t>
            </a:r>
            <a:r>
              <a:rPr lang="en-GB" b="1" dirty="0"/>
              <a:t>Clarify roles, objectives, timelines, and expectations. Transparency and main point of contact.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Reaching a mutual agreement for the number of meetings and providing flexibility to fit these meetings around other work.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CD09-C8C2-4A1F-959C-4C6EAA0E91C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71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FDCCC-C494-E002-8293-F68152CF0F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0F8FDD-F702-79B8-0668-E096C5BBB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96AF1-DDDF-77CC-1A5A-3A0E4E122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155F2-DABC-0CF0-E1F8-1AAA6AB2A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652B6-7370-A37F-0E8B-6C757B17D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17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99EA8-C72C-25BD-65D1-F7772A281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E5A8E0-EC12-4B16-72E5-AA4BE647A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D86A9-5D4D-F9E5-CCC6-E829200DB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1BED0-AA79-044F-8F99-0059FC64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9038B-BED1-2992-9ACE-A70F6E88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96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C1FD22-B1E5-27AB-4C69-8F1567728F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83D88E-0DE5-32B5-944D-2BC20A6A4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A4648-04B8-9A40-5A70-3CDD8FF29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39D65-60D7-6AA4-B95E-C6534CA26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CC092-6320-44AE-A425-F0C3AB75B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86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ternat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2741015-3115-4E1C-838A-2FC6A637E9D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45151" y="1007965"/>
            <a:ext cx="9071660" cy="7986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FBE491-D91C-B66F-61E4-73D9A4C6742A}"/>
              </a:ext>
            </a:extLst>
          </p:cNvPr>
          <p:cNvSpPr/>
          <p:nvPr userDrawn="1"/>
        </p:nvSpPr>
        <p:spPr>
          <a:xfrm>
            <a:off x="0" y="1"/>
            <a:ext cx="12192000" cy="1078302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42B0CB0-6001-4593-7B22-C1D52CB7D0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71" y="207250"/>
            <a:ext cx="11426458" cy="7016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FFFFFF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6EAF7AF-BC6C-672B-6DF0-C970762ECA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71" y="1284464"/>
            <a:ext cx="11426458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7DDBDD8-A7CC-165D-BA1A-8C2B1AE7E9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1" y="2022098"/>
            <a:ext cx="9972663" cy="36769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688035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">
            <a:extLst>
              <a:ext uri="{FF2B5EF4-FFF2-40B4-BE49-F238E27FC236}">
                <a16:creationId xmlns:a16="http://schemas.microsoft.com/office/drawing/2014/main" id="{7E52F2C9-34EA-7A54-8CC9-0037954E28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7" t="24791" r="11469" b="22353"/>
          <a:stretch/>
        </p:blipFill>
        <p:spPr>
          <a:xfrm>
            <a:off x="0" y="0"/>
            <a:ext cx="10229851" cy="68580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6994F0-3338-2F2C-7F14-004B943AC5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938" y="1266138"/>
            <a:ext cx="7800223" cy="2391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3AA0573-4809-4B60-7C33-FCFC71225D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3554" y="4147148"/>
            <a:ext cx="7800222" cy="6268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Subheading / Date</a:t>
            </a:r>
          </a:p>
        </p:txBody>
      </p:sp>
      <p:pic>
        <p:nvPicPr>
          <p:cNvPr id="2" name="Picture 1" descr="Logo&#10;&#10;Description automatically generated with low confidence">
            <a:extLst>
              <a:ext uri="{FF2B5EF4-FFF2-40B4-BE49-F238E27FC236}">
                <a16:creationId xmlns:a16="http://schemas.microsoft.com/office/drawing/2014/main" id="{89A215EA-EBAC-BC35-3269-72D543B3D8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78"/>
          <a:stretch/>
        </p:blipFill>
        <p:spPr>
          <a:xfrm>
            <a:off x="3519275" y="5541080"/>
            <a:ext cx="2152635" cy="548063"/>
          </a:xfrm>
          <a:prstGeom prst="rect">
            <a:avLst/>
          </a:prstGeom>
        </p:spPr>
      </p:pic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C21EE3A-EF79-F893-4F42-AEE1B2FAD3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717" y="5271824"/>
            <a:ext cx="1255166" cy="910148"/>
          </a:xfrm>
          <a:prstGeom prst="rect">
            <a:avLst/>
          </a:prstGeom>
        </p:spPr>
      </p:pic>
      <p:pic>
        <p:nvPicPr>
          <p:cNvPr id="6" name="Picture 5" descr="A logo with black text&#10;&#10;Description automatically generated">
            <a:extLst>
              <a:ext uri="{FF2B5EF4-FFF2-40B4-BE49-F238E27FC236}">
                <a16:creationId xmlns:a16="http://schemas.microsoft.com/office/drawing/2014/main" id="{D0404289-3F40-E329-25CB-836CBEEB7FA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228" y="5458255"/>
            <a:ext cx="1255166" cy="6275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9B38DA-1A5D-7690-D202-46B8A34153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97" y="5458255"/>
            <a:ext cx="2848993" cy="68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17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3CBFB7-AC8C-0869-2666-C1FDAC48DE44}"/>
              </a:ext>
            </a:extLst>
          </p:cNvPr>
          <p:cNvSpPr/>
          <p:nvPr userDrawn="1"/>
        </p:nvSpPr>
        <p:spPr>
          <a:xfrm>
            <a:off x="0" y="6267806"/>
            <a:ext cx="12192000" cy="590193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073B0EB-AC08-AB7E-7B8F-589EA6C5A7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4089648">
            <a:off x="8227720" y="3584886"/>
            <a:ext cx="4606992" cy="6333156"/>
          </a:xfrm>
          <a:prstGeom prst="rect">
            <a:avLst/>
          </a:prstGeom>
        </p:spPr>
      </p:pic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F22E09B-529E-E02F-455F-A83FE1E660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772" y="271048"/>
            <a:ext cx="11426456" cy="590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7B12E56-B2D3-BAC7-5707-3509EBBBE9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72" y="1173267"/>
            <a:ext cx="11426456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10A9DD-6B61-E599-1AF4-AD7E7AB4D7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2772" y="1910901"/>
            <a:ext cx="11426456" cy="3773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888895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2741015-3115-4E1C-838A-2FC6A637E9D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45151" y="1007965"/>
            <a:ext cx="9071660" cy="7986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FBE491-D91C-B66F-61E4-73D9A4C6742A}"/>
              </a:ext>
            </a:extLst>
          </p:cNvPr>
          <p:cNvSpPr/>
          <p:nvPr userDrawn="1"/>
        </p:nvSpPr>
        <p:spPr>
          <a:xfrm>
            <a:off x="0" y="1"/>
            <a:ext cx="12192000" cy="1078302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42B0CB0-6001-4593-7B22-C1D52CB7D0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71" y="207250"/>
            <a:ext cx="11426458" cy="7016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FFFFFF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6EAF7AF-BC6C-672B-6DF0-C970762ECA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71" y="1284464"/>
            <a:ext cx="11426458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7DDBDD8-A7CC-165D-BA1A-8C2B1AE7E9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1" y="2022098"/>
            <a:ext cx="9972663" cy="36769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585851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5D97AE-5641-26A2-AF61-8B67E280EBBC}"/>
              </a:ext>
            </a:extLst>
          </p:cNvPr>
          <p:cNvSpPr/>
          <p:nvPr userDrawn="1"/>
        </p:nvSpPr>
        <p:spPr>
          <a:xfrm>
            <a:off x="0" y="0"/>
            <a:ext cx="12192000" cy="1787979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3E218F3C-265C-2E57-B060-31BDED9A17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72" y="207250"/>
            <a:ext cx="11426456" cy="1323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FFFFFF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 double line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A474F61-CC8A-6CA3-E306-532D3C46A7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72" y="2055771"/>
            <a:ext cx="11426456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D763095C-7440-D212-03FD-FF630CDE8A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2" y="2793406"/>
            <a:ext cx="11426456" cy="31501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8308029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B82743-D2E4-9219-15DA-1F0AFB3F4D68}"/>
              </a:ext>
            </a:extLst>
          </p:cNvPr>
          <p:cNvSpPr/>
          <p:nvPr userDrawn="1"/>
        </p:nvSpPr>
        <p:spPr>
          <a:xfrm>
            <a:off x="10682653" y="2"/>
            <a:ext cx="1509347" cy="6857999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B201F2AB-6DE1-0E7D-ED7C-A0A2565BE0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1294098">
            <a:off x="9357420" y="-878893"/>
            <a:ext cx="5513686" cy="4898658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DCD3939-D678-9C58-3458-DE9867DA83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72" y="271048"/>
            <a:ext cx="9835116" cy="590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4DDF363-D961-780F-C50C-10F9CAC5C0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72" y="1173267"/>
            <a:ext cx="9835116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5181D78-3290-C9A5-F40F-72C076D595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2" y="1910902"/>
            <a:ext cx="9835116" cy="4032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438875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590A2D-1331-FDA6-45F4-C8CFAF8E19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6A4B3B0-3122-455F-AEDD-6C7131EE02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0968" y="2308132"/>
            <a:ext cx="9470064" cy="8284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342AED7-A76C-537C-C48C-99CE4D9DDC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0968" y="3383943"/>
            <a:ext cx="9470064" cy="5713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</p:spTree>
    <p:extLst>
      <p:ext uri="{BB962C8B-B14F-4D97-AF65-F5344CB8AC3E}">
        <p14:creationId xmlns:p14="http://schemas.microsoft.com/office/powerpoint/2010/main" val="22727289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8455629-36DB-2522-8FAF-FF7B961E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0968" y="2308132"/>
            <a:ext cx="9470064" cy="8284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4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306A24-67E3-070B-B45D-39485D5E83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0968" y="3383943"/>
            <a:ext cx="9470064" cy="5713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</p:spTree>
    <p:extLst>
      <p:ext uri="{BB962C8B-B14F-4D97-AF65-F5344CB8AC3E}">
        <p14:creationId xmlns:p14="http://schemas.microsoft.com/office/powerpoint/2010/main" val="53111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85041-7C84-A2AE-D5CC-3D5D9C8A5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02FB7-46B7-3BD2-D8FC-6643DF2CF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10A6B-9655-54F2-DF98-6DE35995E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58C20-D9C9-B5F1-B5C9-9B5D183FB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C2909-EBEB-C98F-69F4-AD3A95146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8996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D42B87B-39AE-8AE8-74FF-436CF0BCB96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44127" y="-209280"/>
            <a:ext cx="11683043" cy="7346902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F8953B-80E1-4E3A-5FB9-8FB3390CAD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60256" y="983413"/>
            <a:ext cx="3959525" cy="20099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1F0BF9F-567D-69BA-EC66-A752E3B3EE9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60256" y="3429002"/>
            <a:ext cx="3959525" cy="21019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A86CACFE-6B92-5991-977A-A6247739C5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2" y="271048"/>
            <a:ext cx="5337544" cy="12974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E054877-3541-642A-D461-DCE409A028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2772" y="1903326"/>
            <a:ext cx="5337544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6EB81D1-CA72-DD7A-05E9-4C045F9B4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772" y="2658136"/>
            <a:ext cx="5337544" cy="3285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9216237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half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E75C4-EC6F-6759-4D45-93912B74F9B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B30B3F-55CF-8D73-F72B-3758E3E604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43664" y="344490"/>
            <a:ext cx="5375275" cy="25622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557E473-E0DB-4E5E-D6B5-6C45B26F13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43664" y="3798890"/>
            <a:ext cx="5375275" cy="25622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667356A-91E5-36F0-E108-DFE131EE90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772" y="271048"/>
            <a:ext cx="5337544" cy="12974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130905-3B76-AE3F-80EE-A98BADBE0A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2772" y="1903326"/>
            <a:ext cx="5337544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5003E70-9A6C-5618-6B9A-E649194AF3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772" y="2658136"/>
            <a:ext cx="5337544" cy="3285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4815739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3CBFB7-AC8C-0869-2666-C1FDAC48DE44}"/>
              </a:ext>
            </a:extLst>
          </p:cNvPr>
          <p:cNvSpPr/>
          <p:nvPr userDrawn="1"/>
        </p:nvSpPr>
        <p:spPr>
          <a:xfrm>
            <a:off x="0" y="5779698"/>
            <a:ext cx="12192000" cy="1078302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073B0EB-AC08-AB7E-7B8F-589EA6C5A7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07075">
            <a:off x="8810401" y="3358784"/>
            <a:ext cx="4306537" cy="5920126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FDFCC89-4DBE-6454-EA6D-F376C03455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6465" y="4468813"/>
            <a:ext cx="2924175" cy="1992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4104393-F7D0-8059-FA49-FBB10150647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33914" y="4466268"/>
            <a:ext cx="2924175" cy="1992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11E4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32423352-6820-9DE5-875E-25A3933A81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08963" y="4466268"/>
            <a:ext cx="2924175" cy="19923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F22E09B-529E-E02F-455F-A83FE1E660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772" y="271048"/>
            <a:ext cx="11426456" cy="590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7B12E56-B2D3-BAC7-5707-3509EBBBE9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2772" y="1173267"/>
            <a:ext cx="11426456" cy="494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Sub heading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10A9DD-6B61-E599-1AF4-AD7E7AB4D7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2772" y="1910902"/>
            <a:ext cx="11426456" cy="21559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2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051808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A9BA53-9C53-D0F7-DE11-C66027D3E44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0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2786B3F-5A99-08EB-C863-7A2B04FCDFE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2553" b="19623"/>
          <a:stretch/>
        </p:blipFill>
        <p:spPr>
          <a:xfrm>
            <a:off x="1164565" y="-150187"/>
            <a:ext cx="11027435" cy="7008187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0A25C33-8900-56B3-FDC9-8D0904591C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06502" y="1992059"/>
            <a:ext cx="7378996" cy="83620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End slide title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59A5BE5-CEF8-8437-8581-44DC823CB3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06502" y="3113410"/>
            <a:ext cx="7378996" cy="4809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/>
              <a:t>email@somerset.gov.uk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A60AB2A-E893-374F-DCD5-21E61FD1E8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554" y="5250146"/>
            <a:ext cx="3016513" cy="83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46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A0FD4-FBAC-B0F4-478B-D9B834B9B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659D1-F34B-003F-7D72-8418120CA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1F515-F185-1CEE-DBAB-C0E9EE9D5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75FD1-F418-9F86-117E-BF0D5410A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3A6C8-24B9-38FC-40BA-6AA4FC6B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1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02342-D015-4AFC-19F2-94EE56AD9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CD72F-7AF8-E2C9-3AEA-85066908A7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D8F426-056A-F4AC-11C5-18552CF96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B3BAB6-4F6D-2E66-ECC5-F71BE3BC5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7C4C12-DB44-9A26-E71D-46814D14A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045E9-B09A-7239-3C33-2AF7E778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2634F-6495-F876-CEB6-C823A5996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A4A648-5FD2-B235-65B8-04397C761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C7430A-62C8-E8E7-13C8-F6523B41D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6E140-D0B7-D6B0-4106-B6667EC6EA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0B56E1-CD61-09C1-73C7-BC39CF1F86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4E2CC7-83FA-0194-465B-BEDFEB429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C5027D-7F2C-6B51-2A90-17E789B27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FDC6F4-38AE-F681-8D60-8A5D9087B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32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AC0C8-868B-EF5C-8EB6-C09ED6584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CC7824-DE64-2BFC-04F8-79129281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9C8904-7325-D756-F69E-8EE900D5B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42F816-445C-8E45-A48E-776F83E05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76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E919A6-2BD9-82FA-C419-F396B6826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018199-4CD2-A900-FF76-170E9A73F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66921-6E06-0633-3496-3590383A2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578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49A0B-3F14-CC7C-0398-34B5F69E2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FF39E-6B4B-3586-6C50-98E79AB16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C8787-DF64-84A3-2E56-13A3CD879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F512C-490D-7FF0-8325-2061F6763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6FE5B-15BC-B0A3-F1E0-C2749DB35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91795F-51D6-7994-301D-9F1927B39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50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D1EAA-F1FD-8AC9-E08B-05F24D6E6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F349D-AB49-08FD-3AD9-97D6F05A0A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50803A-AA93-B112-9776-0868B3117F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27C53-0081-F82D-803A-2E0E5DD5C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CE294E-03EF-DE28-D5C7-62D41C9B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3DBC9-B300-D8D8-7572-9A6FDFDE8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477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CA23F-DDC9-C244-D6D0-1169D43B0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EDB2DF-6CD6-EB0D-F086-8AB2B3D3A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5A329E-F75F-5035-26D2-0B8E2FCED8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6926CF-F8E8-4C5A-8880-E5E41802F3AD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AE94F-83E8-8FCC-9122-60C4E1A806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448DE-78E9-823B-5233-621ED54289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7300A0-B1E3-41F0-9E64-2F1D9F1D3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74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&#10;&#10;Description automatically generated with low confidence">
            <a:extLst>
              <a:ext uri="{FF2B5EF4-FFF2-40B4-BE49-F238E27FC236}">
                <a16:creationId xmlns:a16="http://schemas.microsoft.com/office/drawing/2014/main" id="{176EED41-9290-52DD-F99B-00E4C7CA06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78"/>
          <a:stretch/>
        </p:blipFill>
        <p:spPr>
          <a:xfrm>
            <a:off x="895002" y="5063180"/>
            <a:ext cx="3981799" cy="101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1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41F170-6E8C-DCCC-A6F9-5CA0A75BB8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939" y="1266138"/>
            <a:ext cx="7799838" cy="2011318"/>
          </a:xfrm>
        </p:spPr>
        <p:txBody>
          <a:bodyPr/>
          <a:lstStyle/>
          <a:p>
            <a:r>
              <a:rPr lang="en-GB" sz="6600" dirty="0"/>
              <a:t>Working Together Principles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D9AC18-C846-D18B-D1F9-C0125ACB87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Session Template - COAP</a:t>
            </a:r>
          </a:p>
        </p:txBody>
      </p:sp>
    </p:spTree>
    <p:extLst>
      <p:ext uri="{BB962C8B-B14F-4D97-AF65-F5344CB8AC3E}">
        <p14:creationId xmlns:p14="http://schemas.microsoft.com/office/powerpoint/2010/main" val="2286187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807AB-A00A-432C-6723-424332BFC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51FB12-B474-0BEB-B1C6-C15A1DC01F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CE484-C966-B152-84B4-3DBB286832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>
            <a:normAutofit lnSpcReduction="1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Participation &amp; </a:t>
            </a:r>
            <a:r>
              <a:rPr lang="en-GB" sz="3000" dirty="0"/>
              <a:t>Shared Responsibility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06996-0775-3179-18A9-0772F2F376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45240" y="2336800"/>
            <a:ext cx="8680059" cy="410157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“What does fair participation look like for us?”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“How do we support each other to take part in ways that work for us?”</a:t>
            </a:r>
          </a:p>
          <a:p>
            <a:endParaRPr lang="en-GB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D3D815-DA72-998A-157E-EB161CC0CB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913" t="-1" b="57353"/>
          <a:stretch>
            <a:fillRect/>
          </a:stretch>
        </p:blipFill>
        <p:spPr>
          <a:xfrm>
            <a:off x="581554" y="2107558"/>
            <a:ext cx="2236336" cy="264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44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E7AA9-8F4C-2F09-BEE3-DBE78D7D9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A3E8F3-9801-4B15-6DA0-9F7A61BA96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E0D7A-506B-6D9E-020A-C5E595C859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Lived Experience &amp; Decision Making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28B39-CCB4-02FC-2E5A-9F9C5A5886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1258" y="2287142"/>
            <a:ext cx="7701055" cy="367695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“How do we make sure peoples lived experience is genuinely valued?”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“What do we need in terms of clarity about how decisions are made?”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AB4ECC-502C-52AF-64C7-CDD6B54385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4" t="46385" r="62368" b="14368"/>
          <a:stretch>
            <a:fillRect/>
          </a:stretch>
        </p:blipFill>
        <p:spPr>
          <a:xfrm>
            <a:off x="675862" y="2084189"/>
            <a:ext cx="2408715" cy="268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470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9E6A8-93B5-9C02-11DA-6B0A757CD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3DF0DA-4BF0-E29B-AFB8-D3E4D9308C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BE9F7-36FC-229D-5730-C8109300DB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Confidentiality &amp; Trust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726A0-FB01-4919-9431-51ED0198BA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34423" y="2154403"/>
            <a:ext cx="9972663" cy="367695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“What needs to stay confidential for people to feel safe?”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“When might information need to be shared more widely?”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E11130-121C-C754-8205-6E5EB38DA4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80" t="47923" r="32995" b="13352"/>
          <a:stretch>
            <a:fillRect/>
          </a:stretch>
        </p:blipFill>
        <p:spPr>
          <a:xfrm>
            <a:off x="608058" y="1982342"/>
            <a:ext cx="2107095" cy="2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38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122CB-DFFC-7B48-88F2-9D196A75A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D3E30E-9289-50E2-E0CF-0BFD19E795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ED77F-2759-9347-A318-715FF0E993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Practicalities &amp; Accessibility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5A3481-E8BC-30FB-B568-130648A1FB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88649" y="2154403"/>
            <a:ext cx="8164881" cy="36769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“What practical things help you engage fully in meetings?”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“What gets in the way?”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767285-15F9-E18F-A762-AE7DFE510A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845" t="46385" r="2078" b="11497"/>
          <a:stretch>
            <a:fillRect/>
          </a:stretch>
        </p:blipFill>
        <p:spPr>
          <a:xfrm>
            <a:off x="382771" y="2022098"/>
            <a:ext cx="2199861" cy="288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33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3AF1F6-072C-CBEA-FC12-715DCAF8A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BBB0C65-D110-3824-81D2-661243B7CA7F}"/>
              </a:ext>
            </a:extLst>
          </p:cNvPr>
          <p:cNvSpPr/>
          <p:nvPr/>
        </p:nvSpPr>
        <p:spPr>
          <a:xfrm>
            <a:off x="382771" y="1276010"/>
            <a:ext cx="11330609" cy="5169128"/>
          </a:xfrm>
          <a:prstGeom prst="roundRect">
            <a:avLst/>
          </a:prstGeom>
          <a:solidFill>
            <a:srgbClr val="F9F9F9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D30EBB-2B46-C7EB-BD4C-7CAFD061A1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3345" y="2254900"/>
            <a:ext cx="9972663" cy="36769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5F0CF-8D34-4CC9-144C-B3B72E8CE1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446" y="1518263"/>
            <a:ext cx="11426458" cy="494384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Our Principles:</a:t>
            </a:r>
          </a:p>
        </p:txBody>
      </p:sp>
    </p:spTree>
    <p:extLst>
      <p:ext uri="{BB962C8B-B14F-4D97-AF65-F5344CB8AC3E}">
        <p14:creationId xmlns:p14="http://schemas.microsoft.com/office/powerpoint/2010/main" val="3968116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C30532-81D1-CAA4-775F-97CB395514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How to use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DB9CF4-20AE-3EA0-BFEC-A245B9D833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2771" y="1363064"/>
            <a:ext cx="11092949" cy="4931056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following slides can be used to help you facilitate a session with your COAP to formulate ‘Working Together Principles’</a:t>
            </a:r>
          </a:p>
          <a:p>
            <a:r>
              <a:rPr lang="en-GB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each slide there are notes added with further prompts and examples from Breaking Barriers COAP Members. </a:t>
            </a:r>
          </a:p>
          <a:p>
            <a:endParaRPr lang="en-GB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would like to thank the Breaking Barriers COAP Members for their insight and feedback as well as their role in co-producing a template example which will be shared alongside this PowerPoint.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597314B-8D74-EA96-E788-C32D95907B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71" y="3429000"/>
            <a:ext cx="3625349" cy="685800"/>
          </a:xfrm>
        </p:spPr>
        <p:txBody>
          <a:bodyPr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215645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D7CA1-64C3-E461-783D-3A437CFFB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EA8D7B8-8A69-E5F6-9400-0F528048A5B6}"/>
              </a:ext>
            </a:extLst>
          </p:cNvPr>
          <p:cNvSpPr/>
          <p:nvPr/>
        </p:nvSpPr>
        <p:spPr>
          <a:xfrm>
            <a:off x="1484243" y="1219200"/>
            <a:ext cx="9064487" cy="4121426"/>
          </a:xfrm>
          <a:prstGeom prst="roundRect">
            <a:avLst/>
          </a:prstGeom>
          <a:solidFill>
            <a:srgbClr val="006072"/>
          </a:solidFill>
          <a:ln>
            <a:solidFill>
              <a:srgbClr val="00607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AE12DD-1FC3-C166-0AFF-84C6CDAAA933}"/>
              </a:ext>
            </a:extLst>
          </p:cNvPr>
          <p:cNvSpPr txBox="1"/>
          <p:nvPr/>
        </p:nvSpPr>
        <p:spPr>
          <a:xfrm>
            <a:off x="2298148" y="2215874"/>
            <a:ext cx="72489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</p:txBody>
      </p:sp>
    </p:spTree>
    <p:extLst>
      <p:ext uri="{BB962C8B-B14F-4D97-AF65-F5344CB8AC3E}">
        <p14:creationId xmlns:p14="http://schemas.microsoft.com/office/powerpoint/2010/main" val="3429157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DC9CC0-99F9-41DF-5CB4-006E6CC887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A55A4-F18B-EE6F-72E4-E4C5E6CBDC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2771" y="1590523"/>
            <a:ext cx="4791657" cy="36769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COAP is about and how we work together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reference moving forward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can review and update as the partnership progresses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7" name="Picture 6" descr="A group of white text on a white background&#10;&#10;AI-generated content may be incorrect.">
            <a:extLst>
              <a:ext uri="{FF2B5EF4-FFF2-40B4-BE49-F238E27FC236}">
                <a16:creationId xmlns:a16="http://schemas.microsoft.com/office/drawing/2014/main" id="{78D64C40-A04E-0EBB-6683-2A521BDBA7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819" y="1406397"/>
            <a:ext cx="4082554" cy="5126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D100B8-6880-1EA6-5216-C08EB647770D}"/>
              </a:ext>
            </a:extLst>
          </p:cNvPr>
          <p:cNvSpPr txBox="1"/>
          <p:nvPr/>
        </p:nvSpPr>
        <p:spPr>
          <a:xfrm>
            <a:off x="5568525" y="1590523"/>
            <a:ext cx="144904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</a:p>
        </p:txBody>
      </p:sp>
    </p:spTree>
    <p:extLst>
      <p:ext uri="{BB962C8B-B14F-4D97-AF65-F5344CB8AC3E}">
        <p14:creationId xmlns:p14="http://schemas.microsoft.com/office/powerpoint/2010/main" val="270332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157303-DB7B-2430-9ADB-D74288D27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44E979-34A6-BB88-B14A-EECEE0803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676" y="1087351"/>
            <a:ext cx="8610648" cy="5770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3468E6-16AB-0F4A-BC90-CE747B9E72E4}"/>
              </a:ext>
            </a:extLst>
          </p:cNvPr>
          <p:cNvSpPr txBox="1"/>
          <p:nvPr/>
        </p:nvSpPr>
        <p:spPr>
          <a:xfrm>
            <a:off x="884419" y="1304143"/>
            <a:ext cx="148402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Example 2</a:t>
            </a:r>
          </a:p>
        </p:txBody>
      </p:sp>
    </p:spTree>
    <p:extLst>
      <p:ext uri="{BB962C8B-B14F-4D97-AF65-F5344CB8AC3E}">
        <p14:creationId xmlns:p14="http://schemas.microsoft.com/office/powerpoint/2010/main" val="267802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A6BADEB-2F7A-EED0-CF20-F9BFBC8D05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rgbClr val="006072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B61D4-8417-8EEF-889A-074113000F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771" y="1430238"/>
            <a:ext cx="11426458" cy="494384"/>
          </a:xfrm>
        </p:spPr>
        <p:txBody>
          <a:bodyPr>
            <a:normAutofit lnSpcReduction="10000"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Overview of Topics: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92665-29B8-3F98-2C50-E785509B31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0579" y="2035350"/>
            <a:ext cx="10270321" cy="4022550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 &amp; Inclusion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Listening &amp; Communication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Shared Learning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Participation &amp; Shared Responsibility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Lived Experience &amp; Decision Making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Confidentiality &amp; Trust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Practicalities &amp; Accessibility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16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8752CA-6931-3F1B-0A0E-6EF82C35FF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155D8-41C0-9A11-72DF-4A59F1E970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Respect &amp; Inclusion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46469-FE94-9935-CAAE-86128B9E08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05484" y="2472672"/>
            <a:ext cx="9972663" cy="3676953"/>
          </a:xfrm>
        </p:spPr>
        <p:txBody>
          <a:bodyPr/>
          <a:lstStyle/>
          <a:p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“What does respect look like in practice in this group?”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“How do we make sure all voices are heard?”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B0DEE5-6E2B-9AC3-EA26-E9124DE653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5652" b="56328"/>
          <a:stretch>
            <a:fillRect/>
          </a:stretch>
        </p:blipFill>
        <p:spPr>
          <a:xfrm>
            <a:off x="382771" y="1931504"/>
            <a:ext cx="2355574" cy="299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85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92275-728F-69D6-ABEC-5173E2B2F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395109-FD58-F32D-8B00-AA43F295E4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19EBA-9109-0457-B134-13551D6DEC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Listening &amp; Communication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3E9D3A-58C8-FAFF-D1BE-04502B2B87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66946" y="2326898"/>
            <a:ext cx="7608290" cy="3676953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“What helps you feel properly listened to?”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“How should we go about managing disagreements or strong views if they arose?”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E991F4-204E-2EA8-9517-B1B6CC794E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802" r="34348" b="54783"/>
          <a:stretch>
            <a:fillRect/>
          </a:stretch>
        </p:blipFill>
        <p:spPr>
          <a:xfrm>
            <a:off x="628727" y="1976229"/>
            <a:ext cx="1976074" cy="272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39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E7CD4-9DD3-A5FC-C281-87800BCB7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DF4F2F-6F30-EF82-01CF-D521266B5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Working Together Principles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77ED2-09EF-5DFA-73BE-1860DDC449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BDF4FF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Shared Learning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2ED25B-593D-ED52-591D-28D27F0B88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66946" y="2326898"/>
            <a:ext cx="8112534" cy="36769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Recognise previous experiences and expertise that each member brings to the team.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from other organisations which can shape the ways you support people.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Sharing Insight </a:t>
            </a:r>
          </a:p>
          <a:p>
            <a:endParaRPr lang="en-GB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230F41-9588-00AB-001C-DFA0711F54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33" t="13253" r="12222" b="19074"/>
          <a:stretch>
            <a:fillRect/>
          </a:stretch>
        </p:blipFill>
        <p:spPr>
          <a:xfrm>
            <a:off x="726197" y="2326898"/>
            <a:ext cx="1781134" cy="242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89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omerset Council">
  <a:themeElements>
    <a:clrScheme name="Somerset Council Branding">
      <a:dk1>
        <a:srgbClr val="000000"/>
      </a:dk1>
      <a:lt1>
        <a:sysClr val="window" lastClr="FFFFFF"/>
      </a:lt1>
      <a:dk2>
        <a:srgbClr val="006072"/>
      </a:dk2>
      <a:lt2>
        <a:srgbClr val="011E41"/>
      </a:lt2>
      <a:accent1>
        <a:srgbClr val="72BF44"/>
      </a:accent1>
      <a:accent2>
        <a:srgbClr val="43C0B9"/>
      </a:accent2>
      <a:accent3>
        <a:srgbClr val="007149"/>
      </a:accent3>
      <a:accent4>
        <a:srgbClr val="722B8D"/>
      </a:accent4>
      <a:accent5>
        <a:srgbClr val="D03C43"/>
      </a:accent5>
      <a:accent6>
        <a:srgbClr val="F3742E"/>
      </a:accent6>
      <a:hlink>
        <a:srgbClr val="0563C1"/>
      </a:hlink>
      <a:folHlink>
        <a:srgbClr val="795CB2"/>
      </a:folHlink>
    </a:clrScheme>
    <a:fontScheme name="Somerset Council Brand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merset Council Template" id="{EEBB3035-CFF1-455D-9117-6B80C4BEC5C9}" vid="{70AE2A65-43E7-4E16-B65D-A77868D947B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7b6b569b-509a-467d-b105-d97728d3fc11" ContentTypeId="0x0101" PreviousValue="false" LastSyncTimeStamp="2018-02-02T11:34:11.213Z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30C75A8610C14EBC2EF71E592F50DD" ma:contentTypeVersion="15" ma:contentTypeDescription="Create a new document." ma:contentTypeScope="" ma:versionID="5e725697f7744c5cc1da5582c39b82e4">
  <xsd:schema xmlns:xsd="http://www.w3.org/2001/XMLSchema" xmlns:xs="http://www.w3.org/2001/XMLSchema" xmlns:p="http://schemas.microsoft.com/office/2006/metadata/properties" xmlns:ns2="0a8d08b7-2ed9-4643-8472-3c0ea1d0d6fb" xmlns:ns3="f146a74e-1a5a-41ac-ba5e-f24d050c1e0c" targetNamespace="http://schemas.microsoft.com/office/2006/metadata/properties" ma:root="true" ma:fieldsID="60c62395aec00a3ac2d9f3d1f98eaf68" ns2:_="" ns3:_="">
    <xsd:import namespace="0a8d08b7-2ed9-4643-8472-3c0ea1d0d6fb"/>
    <xsd:import namespace="f146a74e-1a5a-41ac-ba5e-f24d050c1e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8d08b7-2ed9-4643-8472-3c0ea1d0d6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b6b569b-509a-467d-b105-d97728d3fc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6a74e-1a5a-41ac-ba5e-f24d050c1e0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ee6c4733-f461-41e5-ac94-2fda8d15d2ae}" ma:internalName="TaxCatchAll" ma:showField="CatchAllData" ma:web="f146a74e-1a5a-41ac-ba5e-f24d050c1e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146a74e-1a5a-41ac-ba5e-f24d050c1e0c" xsi:nil="true"/>
    <lcf76f155ced4ddcb4097134ff3c332f xmlns="0a8d08b7-2ed9-4643-8472-3c0ea1d0d6fb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566E97-3D72-4AB4-A283-16ACE422E76C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CE3C6644-0C90-47D1-B6F2-7D70E85AD8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8d08b7-2ed9-4643-8472-3c0ea1d0d6fb"/>
    <ds:schemaRef ds:uri="f146a74e-1a5a-41ac-ba5e-f24d050c1e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DC69DF-F6C9-4F22-BD53-DE66D1D3A132}">
  <ds:schemaRefs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f146a74e-1a5a-41ac-ba5e-f24d050c1e0c"/>
    <ds:schemaRef ds:uri="http://www.w3.org/XML/1998/namespace"/>
    <ds:schemaRef ds:uri="http://purl.org/dc/terms/"/>
    <ds:schemaRef ds:uri="http://schemas.microsoft.com/office/infopath/2007/PartnerControls"/>
    <ds:schemaRef ds:uri="0a8d08b7-2ed9-4643-8472-3c0ea1d0d6fb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DE8378D6-BF9E-4882-ADB5-F5A760D7520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d396678-c698-4451-b9ab-bac3c3310917}" enabled="1" method="Privileged" siteId="{b524f606-f77a-4aa2-8da2-fe70343b0cc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1202</Words>
  <Application>Microsoft Office PowerPoint</Application>
  <PresentationFormat>Widescreen</PresentationFormat>
  <Paragraphs>205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Somerset Council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Abbie Hughes</dc:creator>
  <cp:lastModifiedBy>Tom Evans</cp:lastModifiedBy>
  <cp:revision>3</cp:revision>
  <dcterms:created xsi:type="dcterms:W3CDTF">2026-03-16T13:39:57Z</dcterms:created>
  <dcterms:modified xsi:type="dcterms:W3CDTF">2026-07-21T14:17:35Z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0x010100AE30C75A8610C14EBC2EF71E592F50DD</vt:lpwstr>
  </property>
  <property fmtid="{D5CDD505-2E9C-101B-9397-08002B2CF9AE}" pid="3" name="MediaServiceImageTags">
    <vt:lpwstr/>
  </property>
</Properties>
</file>